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0DF623-35DF-4AD3-B1D0-798593AD4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77CE002-5294-4FAD-A8ED-0E9F8F0954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1C08F8-C241-4A1D-B9C8-EAA336101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0550-8096-4B44-9484-595DCE5B7BC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43B61C-3639-41AB-8DAF-8F03CB47B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897C11-E4B2-40C4-B64C-CECB7E0DC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A487-C351-4E18-8D77-CB68E0711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495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5A2ED2-9EBD-4696-A447-2679630E4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AF2AECB-CAFA-4B82-A70A-6C86516218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8B12E9-F8D0-4248-88BA-CE8C6310E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0550-8096-4B44-9484-595DCE5B7BC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3B4630-862C-40D7-A054-2933918EF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BFD595-D5EC-4FC2-884E-F59BABB6A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A487-C351-4E18-8D77-CB68E0711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273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42CD4F5-8470-48D7-BBE8-5289819FFC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6954BF0-4859-426C-8063-A5E059998C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3D3B72-521F-45F8-83F1-2BDDEEB1B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0550-8096-4B44-9484-595DCE5B7BC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2E30B1-C470-4627-B12F-04C5AA61E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B51450-81FF-419C-837E-CF2218A86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A487-C351-4E18-8D77-CB68E0711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882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5309CB-A4B2-4C28-B418-EAA700C6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16C5A7-2D09-459A-BB5D-29BAD930E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795703-C3AC-4AC2-802F-6E3730D50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0550-8096-4B44-9484-595DCE5B7BC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F404EBA-6BB1-40EB-B2C4-828D2EC6A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0202F8-BB1D-4DCE-9EC3-CB29C9E2F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A487-C351-4E18-8D77-CB68E0711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59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4F5B4B-3094-479F-8B1C-6AB5215DE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28B6D02-AD6C-461D-AFFA-5F8CD955F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0ED23F-993F-4F9C-8076-37866B311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0550-8096-4B44-9484-595DCE5B7BC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D96907-BF3B-49E7-9BB0-53C6E0714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26C918-A6FB-480C-893F-4F48D16D9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A487-C351-4E18-8D77-CB68E0711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322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9EEF59-B9C5-4556-845F-DF65C4F0C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B9149B-2D5C-46B8-AB29-0D17767248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EBD7F44-C6DD-4C08-A032-488F8B6CC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0559026-6AB2-4CC9-9828-DA170661C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0550-8096-4B44-9484-595DCE5B7BC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1DAA4A6-8838-45E6-AD5A-AC539EE2C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F5CFABF-047D-4831-9135-64101D5CE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A487-C351-4E18-8D77-CB68E0711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003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FD5BAD-165A-41B7-A2B3-6C37CF43B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4AFBBF-8FA4-4517-A7E7-4B5AE499B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249728C-B493-46B5-A9AC-B75FBD963A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0143000-A422-4426-AD5A-5FAA811B4B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8BAC431-76B1-4DBE-B5E0-280BBF96D4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3313D1F-4E5A-4757-A801-CD3536913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0550-8096-4B44-9484-595DCE5B7BC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88A23BF-590F-4EFC-9399-97973170D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7F370A0-0435-4234-8609-FEF73D04B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A487-C351-4E18-8D77-CB68E0711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8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9A6B68-3B35-481C-AC7C-4E545B02F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4A27D73-7877-4056-9DEB-7D408C48D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0550-8096-4B44-9484-595DCE5B7BC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ABFD9A9-6C1B-425B-81CA-BB6FF0467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39FAACA-8326-4F4D-A162-1B8F9CEB2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A487-C351-4E18-8D77-CB68E0711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611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CE5E2B6-0190-4A5C-9673-6ED4C8848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0550-8096-4B44-9484-595DCE5B7BC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8DF3080-54BD-4E58-95B4-75B71B0FE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0635009-80C9-425F-B2C5-867CE48B5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A487-C351-4E18-8D77-CB68E0711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17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1BA100-F4F6-45E0-97D3-275D4EAE6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444BA6-0B21-46E4-B87A-2C85CF95C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1B29B58-D1F3-4A10-B811-2777C243B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7A3E7B-8607-4DFF-B1EA-DEC0197F6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0550-8096-4B44-9484-595DCE5B7BC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10FFC4C-FE62-43A5-A5FE-C3E4DD4AE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C79DAE-2C81-411B-86C1-D79A5C815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A487-C351-4E18-8D77-CB68E0711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264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96F9C1-F753-41A3-B965-AA89C2E3D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F0467EF-E84B-4212-9DD1-3B3F9339B4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0EBA2B-B7C6-45C9-80CF-86CA366F8C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932C869-585E-44F4-A274-121C7B42B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0550-8096-4B44-9484-595DCE5B7BC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1AE3170-392C-4518-8981-275C4B068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1B1AD7C-C6BE-47E3-8986-D33E78EF1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A487-C351-4E18-8D77-CB68E0711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57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32E54E-2ED6-456B-9CC1-EF5B4534D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B178E0-8091-43B1-9C2B-D1CC8FB17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CBFE4F-24BD-48D1-B0E2-1E3D1214E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80550-8096-4B44-9484-595DCE5B7BC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D6307C-DB47-40E6-AB42-5BBB815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0A30E0-D6D8-4923-B429-58041D9BEB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DA487-C351-4E18-8D77-CB68E0711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439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C5C353-A978-4F45-8A2C-98DEBEB3CC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b="1" i="0" u="none" strike="noStrike" baseline="0" dirty="0">
                <a:latin typeface="Times New Roman" panose="02020603050405020304" pitchFamily="18" charset="0"/>
              </a:rPr>
              <a:t>МАСЛО СЛИВОЧНОЕ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363661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15D907E-20C9-4D63-8676-67BD5C330A31}"/>
              </a:ext>
            </a:extLst>
          </p:cNvPr>
          <p:cNvSpPr txBox="1"/>
          <p:nvPr/>
        </p:nvSpPr>
        <p:spPr>
          <a:xfrm>
            <a:off x="188649" y="110945"/>
            <a:ext cx="118761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 соответствии с требованиями стандарта сливочное масло подразделяют на виды в зависимости от массовой доли жира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9537251-F812-4BCC-860C-C91900CECE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495" y="757277"/>
            <a:ext cx="10614456" cy="50202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B7D6DED-E13E-434A-9813-23D96D6F31C2}"/>
              </a:ext>
            </a:extLst>
          </p:cNvPr>
          <p:cNvSpPr txBox="1"/>
          <p:nvPr/>
        </p:nvSpPr>
        <p:spPr>
          <a:xfrm>
            <a:off x="99872" y="5777557"/>
            <a:ext cx="118050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Несоленое и соленое сливочное масло изготавливают из пастеризованных сливок с применением или без применения чистых культур молочнокислых бактерий, соленое с добавлением поваренной соли.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6395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FD2AB7-AF3E-4944-A30A-8DC13EFA667B}"/>
              </a:ext>
            </a:extLst>
          </p:cNvPr>
          <p:cNvSpPr txBox="1"/>
          <p:nvPr/>
        </p:nvSpPr>
        <p:spPr>
          <a:xfrm>
            <a:off x="162016" y="84155"/>
            <a:ext cx="11893859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Вологодское сливочное масло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несоленое изготавливают из сладких сливок, подвергнутых пастеризации при высоких температурах (95-97</a:t>
            </a:r>
            <a:r>
              <a:rPr lang="ru-RU" sz="1800" b="0" i="0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С), в результате чего они приобретают ореховый привкус и запах.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Топленое масло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представляет собой вытопленный молочный жир, с присущим ему специфическими вкусом и ароматом.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Консервное масло или масло с наполнителями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несоленое, стерилизованное и пастеризованное имеет выраженный вкус топленого масла. Вырабатывают его с наполнителями, для придания специфических вкуса и запаха в него вносят мед, сахар, ванилин, какао, шоколад, соки ягод и фруктов.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Подсырное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масло, полученное из сливок молочной сыворотки.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Плавленое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плавление высокосортного масла при невысоких температурах с упаковыванием в консервную металлическую тару.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Сухое масло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готовят из смеси сливок и сухого обезжиренного молока. Это порошок кремового цвета с запахом пастеризованного молока. При добавлении к нему 12-14% воды получается масло с консистенцией натурального сливочного масла.</a:t>
            </a:r>
          </a:p>
          <a:p>
            <a:pPr marR="200" algn="just"/>
            <a:endParaRPr lang="ru-RU" dirty="0">
              <a:latin typeface="Times New Roman" panose="02020603050405020304" pitchFamily="18" charset="0"/>
            </a:endParaRPr>
          </a:p>
          <a:p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Требования к качеству молока и сливок для маслоделия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Молоко, предназначенное для производства масла, должно быть чистым, без посторонних привкусов и запахов, с кислотностью не выше 20</a:t>
            </a:r>
            <a:r>
              <a:rPr lang="ru-RU" sz="1800" b="0" i="1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Т.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Сливки получают путем сепарирования молока.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Сливки подразделяются на 2 сорта.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Сливки 1 сорта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должны иметь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чистый, свежий, сладковатый вкус, без посторонних привкусов и запахов, однородную консистенцию.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Не разрешается использовать замороженные сливки.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В сливках 2 сорта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допускается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baseline="0" dirty="0" err="1">
                <a:latin typeface="Times New Roman" panose="02020603050405020304" pitchFamily="18" charset="0"/>
              </a:rPr>
              <a:t>слабовыра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- </a:t>
            </a:r>
            <a:r>
              <a:rPr lang="ru-RU" sz="1800" b="0" i="1" u="none" strike="noStrike" baseline="0" dirty="0" err="1">
                <a:latin typeface="Times New Roman" panose="02020603050405020304" pitchFamily="18" charset="0"/>
              </a:rPr>
              <a:t>женные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кормовые привкусы, комочки масла, следы замораживания, кислотностью не выше 26°Т.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Молоко и сливки при приемке подвергают органолептической оценке, микробиологическому и физико-химическому анализу в соответствии со стандартом.</a:t>
            </a:r>
          </a:p>
        </p:txBody>
      </p:sp>
    </p:spTree>
    <p:extLst>
      <p:ext uri="{BB962C8B-B14F-4D97-AF65-F5344CB8AC3E}">
        <p14:creationId xmlns:p14="http://schemas.microsoft.com/office/powerpoint/2010/main" val="4164654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725B457-ABEA-495D-868C-96A8826DC240}"/>
              </a:ext>
            </a:extLst>
          </p:cNvPr>
          <p:cNvSpPr txBox="1"/>
          <p:nvPr/>
        </p:nvSpPr>
        <p:spPr>
          <a:xfrm>
            <a:off x="170894" y="101911"/>
            <a:ext cx="11813959" cy="6432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Особое внимание необходимо обращать на пороки молочного жира, так как они в 20-25 раз усиливаются в масле (на производство 1кг масла идет 20-25кг молока). Лучшим считается молоко с высоким содержанием жира, имеющее крупные жировые шарики, полноценное по общей питательности, белку, минеральным веществам, витаминам.</a:t>
            </a:r>
          </a:p>
          <a:p>
            <a:pPr marR="200" algn="just"/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Несортовые сливки с пороками, которые нельзя устранить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(прогорклый, гнилостный запах, сильно выраженный запах лука, чеснока и др.^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используют для выработки масла-сырца для его последующей переработки в топленое масло.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наличии пороков, которые можно устранить (повышенная кислотность, слабые посторонние запахи) сливки подвергают обработке: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разбавление сливками более низкой кислотности или молоком.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Но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если кислотность выше требуемой на 5-6</a:t>
            </a:r>
            <a:r>
              <a:rPr lang="ru-RU" sz="1800" b="0" i="1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Т, сливки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промывают водой,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разбавляя их прокипяченной и охлажденной до 30-40</a:t>
            </a:r>
            <a:r>
              <a:rPr lang="ru-RU" sz="1800" b="0" i="1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С водой до массовой доли жира 5-8%, хорошо размешивают и сепарируют.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Используется также проветривание сливок д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ля удаления посторонних запахов. Для этого нагретые сливки 2-3 раза пропускают тонким слоем через охладители. Но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лучше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для удаления запахов обрабатывать сливки в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ваккум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-выпарном аппарате, или в дезодораторе,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котором происходит испарение влаги и удаление с парами посторонних привкусов и запахов.</a:t>
            </a:r>
            <a:endParaRPr lang="ru-RU" sz="1600" dirty="0">
              <a:latin typeface="Times New Roman" panose="02020603050405020304" pitchFamily="18" charset="0"/>
            </a:endParaRPr>
          </a:p>
          <a:p>
            <a:pPr marR="200" algn="just"/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Изменение масла в процессе хранения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Масло выработанное в цехах сразу же помещают в маслохранилище с 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t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= - 4;-6</a:t>
            </a:r>
            <a:r>
              <a:rPr lang="ru-RU" sz="1800" b="0" i="0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 и относительной влажностью воздуха не более 80%, более высокая влажность способствует развитию плесени. Масло в ящиках укладывают на деревянные поддоны, оставляя между рядами промежутки 5-10 см для обеспечения циркуляции холодного воздуха и предупреждения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отсыревания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тары. Масло в ящиках рекомендуется хранить в маслохранилищах при отрицательных температурах не более 10 суток, в мелкой расфасовке - более 5 суток. Бутербродное и крестьянское масло нельзя хранить при температуре ниже -5</a:t>
            </a:r>
            <a:r>
              <a:rPr lang="ru-RU" sz="1800" b="0" i="0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С, во избежание укрупнения капель плазмы и появления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крошливости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а масла с наполнителями - во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избежания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изменения интенсивности его окраски.</a:t>
            </a:r>
          </a:p>
        </p:txBody>
      </p:sp>
    </p:spTree>
    <p:extLst>
      <p:ext uri="{BB962C8B-B14F-4D97-AF65-F5344CB8AC3E}">
        <p14:creationId xmlns:p14="http://schemas.microsoft.com/office/powerpoint/2010/main" val="1357997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B2B31B-E925-4589-836A-FD3E8F174C2A}"/>
              </a:ext>
            </a:extLst>
          </p:cNvPr>
          <p:cNvSpPr txBox="1"/>
          <p:nvPr/>
        </p:nvSpPr>
        <p:spPr>
          <a:xfrm>
            <a:off x="153140" y="92994"/>
            <a:ext cx="1188498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b="1" i="0" u="none" strike="noStrike" baseline="0" dirty="0">
                <a:latin typeface="Times New Roman" panose="02020603050405020304" pitchFamily="18" charset="0"/>
              </a:rPr>
              <a:t>Длительность хранения заметно изменяет вкус и запах масла.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При положительных температурах хранения уже через короткое время отмечается ослабление аромата и появление привкуса старого (лежалого) масла, в дальнейшем возникают пороки вкуса, обусловленные глубокими изменениями жира и других компонентов масла.</a:t>
            </a:r>
          </a:p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Качественный состав микрофлоры масла различный. Одни микроорганизмы воздействуют</a:t>
            </a:r>
            <a:r>
              <a:rPr lang="ru-RU" b="1" i="0" u="none" strike="noStrike" baseline="0" dirty="0">
                <a:latin typeface="Times New Roman" panose="02020603050405020304" pitchFamily="18" charset="0"/>
              </a:rPr>
              <a:t> на белковые вещества,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что приводит к появлению</a:t>
            </a:r>
            <a:r>
              <a:rPr lang="ru-RU" b="1" i="0" u="none" strike="noStrike" baseline="0" dirty="0">
                <a:latin typeface="Times New Roman" panose="02020603050405020304" pitchFamily="18" charset="0"/>
              </a:rPr>
              <a:t> нечистого, гнилостного, сырного и рыбного привкуса,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другие - на</a:t>
            </a:r>
            <a:r>
              <a:rPr lang="ru-RU" b="1" i="0" u="none" strike="noStrike" baseline="0" dirty="0">
                <a:latin typeface="Times New Roman" panose="02020603050405020304" pitchFamily="18" charset="0"/>
              </a:rPr>
              <a:t> лактозу, вызывая кислый и дрожжевой привкусы,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третьи - на</a:t>
            </a:r>
            <a:r>
              <a:rPr lang="ru-RU" b="1" i="0" u="none" strike="noStrike" baseline="0" dirty="0">
                <a:latin typeface="Times New Roman" panose="02020603050405020304" pitchFamily="18" charset="0"/>
              </a:rPr>
              <a:t> молочный жир, способствуя его </a:t>
            </a:r>
            <a:r>
              <a:rPr lang="ru-RU" b="1" i="0" u="none" strike="noStrike" baseline="0" dirty="0" err="1">
                <a:latin typeface="Times New Roman" panose="02020603050405020304" pitchFamily="18" charset="0"/>
              </a:rPr>
              <a:t>прогорканию</a:t>
            </a:r>
            <a:r>
              <a:rPr lang="ru-RU" b="1" i="0" u="none" strike="noStrike" baseline="0" dirty="0">
                <a:latin typeface="Times New Roman" panose="02020603050405020304" pitchFamily="18" charset="0"/>
              </a:rPr>
              <a:t>.</a:t>
            </a:r>
            <a:endParaRPr lang="ru-RU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На качественные изменения масла большое внимание оказывает</a:t>
            </a:r>
            <a:r>
              <a:rPr lang="ru-RU" b="1" i="0" u="none" strike="noStrike" baseline="0" dirty="0">
                <a:latin typeface="Times New Roman" panose="02020603050405020304" pitchFamily="18" charset="0"/>
              </a:rPr>
              <a:t> кислород воздуха,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действующий как окислитель жира и других входящих в масло веществ. Катализаторами окислительных процессов могут выступать металлы содержащиеся в масле. Молочная кислота, поваренная соль в высоких концентрациях, продукты распада жира, белка и углеводов также проявляют себя как химические агенты, способствующие порче масла. Ускоряет процесс порчи масла</a:t>
            </a:r>
            <a:r>
              <a:rPr lang="ru-RU" b="1" i="0" u="none" strike="noStrike" baseline="0" dirty="0">
                <a:latin typeface="Times New Roman" panose="02020603050405020304" pitchFamily="18" charset="0"/>
              </a:rPr>
              <a:t> и свет. 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Существенную роль в этом процессе играют ферменты.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Затормозить микробиологические и физико-химические процессы порчи масла при хранении можно</a:t>
            </a:r>
            <a:r>
              <a:rPr lang="ru-RU" b="1" i="0" u="none" strike="noStrike" baseline="0" dirty="0">
                <a:latin typeface="Times New Roman" panose="02020603050405020304" pitchFamily="18" charset="0"/>
              </a:rPr>
              <a:t> освобождением масла от О</a:t>
            </a:r>
            <a:r>
              <a:rPr lang="ru-RU" b="1" i="0" u="none" strike="noStrike" baseline="-25000" dirty="0">
                <a:latin typeface="Times New Roman" panose="02020603050405020304" pitchFamily="18" charset="0"/>
              </a:rPr>
              <a:t>2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при снижении его количества, а также обеспечением герметической упаковки и</a:t>
            </a:r>
            <a:r>
              <a:rPr lang="ru-RU" b="1" i="0" u="none" strike="noStrike" baseline="0" dirty="0">
                <a:latin typeface="Times New Roman" panose="02020603050405020304" pitchFamily="18" charset="0"/>
              </a:rPr>
              <a:t> внесением в масло защитных веществ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- антиокислителей, которые значительно задерживают порчу масла, и соответственно</a:t>
            </a:r>
            <a:r>
              <a:rPr lang="ru-RU" b="1" i="0" u="none" strike="noStrike" baseline="0" dirty="0">
                <a:latin typeface="Times New Roman" panose="02020603050405020304" pitchFamily="18" charset="0"/>
              </a:rPr>
              <a:t> соблюдая температурные и влажностные режимы хранения.</a:t>
            </a:r>
          </a:p>
          <a:p>
            <a:pPr algn="just"/>
            <a:endParaRPr lang="ru-RU" b="1" dirty="0">
              <a:latin typeface="Times New Roman" panose="02020603050405020304" pitchFamily="18" charset="0"/>
            </a:endParaRPr>
          </a:p>
          <a:p>
            <a:pPr algn="ctr"/>
            <a:r>
              <a:rPr lang="ru-RU" b="1" i="0" u="none" strike="noStrike" baseline="0" dirty="0">
                <a:latin typeface="Times New Roman" panose="02020603050405020304" pitchFamily="18" charset="0"/>
              </a:rPr>
              <a:t>Пороки масла, причины появления и меры их предупреждения</a:t>
            </a:r>
          </a:p>
          <a:p>
            <a:pPr algn="ctr"/>
            <a:endParaRPr lang="ru-RU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Пороки масла могут быть кормового, технологического и микробиологического происхождения, а также при нарушении условий хранения, температуры и относительной влажности.</a:t>
            </a:r>
          </a:p>
        </p:txBody>
      </p:sp>
    </p:spTree>
    <p:extLst>
      <p:ext uri="{BB962C8B-B14F-4D97-AF65-F5344CB8AC3E}">
        <p14:creationId xmlns:p14="http://schemas.microsoft.com/office/powerpoint/2010/main" val="205029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062FDB7-808D-46D7-AD47-E99A9DB29A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0298" y="149735"/>
            <a:ext cx="7671403" cy="655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425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C5D91E3-5E6D-46AA-AC47-71A711696A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9607" y="140147"/>
            <a:ext cx="9996256" cy="20583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D1F9BB8-86CE-4B69-B898-997B7586FFC6}"/>
              </a:ext>
            </a:extLst>
          </p:cNvPr>
          <p:cNvSpPr txBox="1"/>
          <p:nvPr/>
        </p:nvSpPr>
        <p:spPr>
          <a:xfrm>
            <a:off x="259672" y="2283949"/>
            <a:ext cx="1172518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Экспертиза масла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Экспертиза потребительских свойств масла определяет в соответствие с требованиями ГОСТов, ТУ Методы экспертизы позволяют оценить изменение качества, связанные с технологией производства, использованием сырья, упаковкой, хранением, транспортировкой и условиями реализации. При экспертизе качества масла определяют следующие показатели: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>
              <a:buChar char="-"/>
            </a:pP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органолептические - вкус и запах, консистенция, обработка и внешний вид, цвет, </a:t>
            </a:r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посолка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, упаковка и маркировка;</a:t>
            </a:r>
          </a:p>
          <a:p>
            <a:pPr>
              <a:buChar char="-"/>
            </a:pP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физико-химические - массовая доля жира, влаги, соли, СОМО;</a:t>
            </a:r>
          </a:p>
          <a:p>
            <a:pPr>
              <a:buChar char="-"/>
            </a:pP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микробиологические показателями - общее количество бактерий, бактерии группы кишечной палочки, в том числе сальмонеллы и золотистый стафилококк, дрожжи.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Для этого необходимо от каждой партии отобрать среднюю пробу. Чистый и сухой металлический щуп наклонно погружают в масло, находящееся в упаковке, поворачивают и извлекают столбик масла. Сначала определяют запах, затем шпателем со столбика отрезают кусочки для оценки вкуса и степени </a:t>
            </a:r>
            <a:r>
              <a:rPr lang="ru-RU" sz="1800" b="0" i="0" u="none" strike="noStrike" baseline="0">
                <a:latin typeface="Times New Roman" panose="02020603050405020304" pitchFamily="18" charset="0"/>
              </a:rPr>
              <a:t>посолки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Цвет и оттенок проверяют сравнением со стандартной шкалой, консистенцию и обработку по структуре, наличию «слезы».</a:t>
            </a:r>
          </a:p>
        </p:txBody>
      </p:sp>
    </p:spTree>
    <p:extLst>
      <p:ext uri="{BB962C8B-B14F-4D97-AF65-F5344CB8AC3E}">
        <p14:creationId xmlns:p14="http://schemas.microsoft.com/office/powerpoint/2010/main" val="8737694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1026</Words>
  <Application>Microsoft Office PowerPoint</Application>
  <PresentationFormat>Широкоэкранный</PresentationFormat>
  <Paragraphs>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МАСЛО СЛИВОЧНОЕ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МАСЛО СЛИВОЧНОЕ</dc:title>
  <dc:creator>Sergei Shlykov</dc:creator>
  <cp:lastModifiedBy>Sergei Shlykov</cp:lastModifiedBy>
  <cp:revision>2</cp:revision>
  <dcterms:created xsi:type="dcterms:W3CDTF">2021-03-29T11:51:49Z</dcterms:created>
  <dcterms:modified xsi:type="dcterms:W3CDTF">2021-03-29T12:03:54Z</dcterms:modified>
</cp:coreProperties>
</file>